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69" r:id="rId4"/>
    <p:sldId id="270" r:id="rId5"/>
    <p:sldId id="271" r:id="rId6"/>
    <p:sldId id="272" r:id="rId7"/>
    <p:sldId id="273" r:id="rId8"/>
    <p:sldId id="259" r:id="rId9"/>
    <p:sldId id="260"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83" autoAdjust="0"/>
    <p:restoredTop sz="85548" autoAdjust="0"/>
  </p:normalViewPr>
  <p:slideViewPr>
    <p:cSldViewPr>
      <p:cViewPr varScale="1">
        <p:scale>
          <a:sx n="74" d="100"/>
          <a:sy n="74" d="100"/>
        </p:scale>
        <p:origin x="1458" y="66"/>
      </p:cViewPr>
      <p:guideLst>
        <p:guide orient="horz" pos="2160"/>
        <p:guide pos="2880"/>
      </p:guideLst>
    </p:cSldViewPr>
  </p:slideViewPr>
  <p:notesTextViewPr>
    <p:cViewPr>
      <p:scale>
        <a:sx n="100" d="100"/>
        <a:sy n="100" d="100"/>
      </p:scale>
      <p:origin x="0" y="0"/>
    </p:cViewPr>
  </p:notesTextViewPr>
  <p:notesViewPr>
    <p:cSldViewPr>
      <p:cViewPr varScale="1">
        <p:scale>
          <a:sx n="65" d="100"/>
          <a:sy n="65" d="100"/>
        </p:scale>
        <p:origin x="14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2/15/2019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cheapbooks / 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20939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Because every student who has played the game “Telephone” wonders how information could possibly be transmitted accurately via oral tradition, you may wish to review the student book’s explanation of the factors that allow for the accurate, oral transmission of information, including the use of song and poetry as mnemonic devices.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822408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2636715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The students may have many questions about noncanonical literature, perhaps especially the noncanonical Gospels. Whether or not you choose to devote class time to examining noncanonical texts, emphasize that these texts are readily available both online and in print editions. Contrary to some theories put forward by Hollywood and in the media, no ecclesial conspiracy has attempted to conceal the existence of these texts. These texts are not inspired, but they are also not a secret!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2714745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4566766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Awe Inspiring Images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Article 12 in the student book contains a sample text of four different English translations of Matthew 5:13–16. Examining these in class will help to illustrate how reading different translations can help to shed more light on the meaning of a Scripture passage (at least for the majority of us who cannot read Scripture in its original language). Also, if you have bilingual students or students who are English language learners, it may be interesting for them to read this passage in their first language and to share with the class what additional meaning or nuance this may reveal to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Notes:  </a:t>
            </a:r>
            <a:r>
              <a:rPr lang="en-US" sz="1200" kern="1200" dirty="0">
                <a:solidFill>
                  <a:schemeClr val="tx1"/>
                </a:solidFill>
                <a:effectLst/>
                <a:latin typeface="+mn-lt"/>
                <a:ea typeface="+mn-ea"/>
                <a:cs typeface="+mn-cs"/>
              </a:rPr>
              <a:t>As stated in the student book, some suggest that the Old Testament could also be called the “Original Testament.” Other terms to denote the Old Testament that the students may encounter in their study and research this semester include the </a:t>
            </a:r>
            <a:r>
              <a:rPr lang="en-US" sz="1200" i="1" kern="1200" dirty="0">
                <a:solidFill>
                  <a:schemeClr val="tx1"/>
                </a:solidFill>
                <a:effectLst/>
                <a:latin typeface="+mn-lt"/>
                <a:ea typeface="+mn-ea"/>
                <a:cs typeface="+mn-cs"/>
              </a:rPr>
              <a:t>First Testament, Hebrew Bible,</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Hebrew Scriptures</a:t>
            </a:r>
            <a:r>
              <a:rPr lang="en-US" sz="1200" kern="1200" dirty="0">
                <a:solidFill>
                  <a:schemeClr val="tx1"/>
                </a:solidFill>
                <a:effectLst/>
                <a:latin typeface="+mn-lt"/>
                <a:ea typeface="+mn-ea"/>
                <a:cs typeface="+mn-cs"/>
              </a:rPr>
              <a:t>. Although these terms are not exactly equivalent theologically, your students could consider them to be roughly synonymous for the purposes of their work in this course.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1504870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CB1BD0-533A-4E07-BF9C-432137E14983}" type="datetimeFigureOut">
              <a:rPr lang="en-US" smtClean="0"/>
              <a:pPr/>
              <a:t>2/15/2019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4F940-28E1-4EAC-8D73-5D6BC0F5BDB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1981200"/>
            <a:ext cx="9144000" cy="1470025"/>
          </a:xfrm>
        </p:spPr>
        <p:txBody>
          <a:bodyPr/>
          <a:lstStyle/>
          <a:p>
            <a:r>
              <a:rPr lang="en-US" dirty="0"/>
              <a:t>Overview of the Bible</a:t>
            </a:r>
          </a:p>
        </p:txBody>
      </p:sp>
      <p:sp>
        <p:nvSpPr>
          <p:cNvPr id="3" name="Subtitle 2"/>
          <p:cNvSpPr txBox="1">
            <a:spLocks/>
          </p:cNvSpPr>
          <p:nvPr/>
        </p:nvSpPr>
        <p:spPr>
          <a:xfrm>
            <a:off x="0" y="3422317"/>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Revelation and the Old Testament</a:t>
            </a:r>
          </a:p>
          <a:p>
            <a:pPr marL="0" indent="0" algn="ctr">
              <a:buNone/>
            </a:pPr>
            <a:r>
              <a:rPr lang="en-US" dirty="0"/>
              <a:t>Unit 1, Chapter 3</a:t>
            </a:r>
          </a:p>
        </p:txBody>
      </p:sp>
      <p:sp>
        <p:nvSpPr>
          <p:cNvPr id="6" name="Text Placeholder 3">
            <a:extLst>
              <a:ext uri="{FF2B5EF4-FFF2-40B4-BE49-F238E27FC236}">
                <a16:creationId xmlns:a16="http://schemas.microsoft.com/office/drawing/2014/main" id="{E57A3CF8-45B2-6843-85BB-68EEC4A57A10}"/>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t>Document #: </a:t>
            </a:r>
            <a:r>
              <a:rPr lang="en-US" dirty="0"/>
              <a:t>TX006065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31902" y="1577339"/>
            <a:ext cx="8077200" cy="685800"/>
          </a:xfrm>
        </p:spPr>
        <p:txBody>
          <a:bodyPr>
            <a:noAutofit/>
          </a:bodyPr>
          <a:lstStyle/>
          <a:p>
            <a:pPr algn="ctr"/>
            <a:r>
              <a:rPr lang="en-US" sz="3200" dirty="0"/>
              <a:t>Why is the Bible so complicated? </a:t>
            </a:r>
          </a:p>
        </p:txBody>
      </p:sp>
      <p:pic>
        <p:nvPicPr>
          <p:cNvPr id="6" name="Picture 5">
            <a:extLst>
              <a:ext uri="{FF2B5EF4-FFF2-40B4-BE49-F238E27FC236}">
                <a16:creationId xmlns:a16="http://schemas.microsoft.com/office/drawing/2014/main" id="{121009B0-C162-3A48-AE33-8BE5FE30BA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7731" y="2438400"/>
            <a:ext cx="5868537" cy="3276600"/>
          </a:xfrm>
          <a:prstGeom prst="rect">
            <a:avLst/>
          </a:prstGeom>
        </p:spPr>
      </p:pic>
      <p:sp>
        <p:nvSpPr>
          <p:cNvPr id="4" name="Title 4">
            <a:extLst>
              <a:ext uri="{FF2B5EF4-FFF2-40B4-BE49-F238E27FC236}">
                <a16:creationId xmlns:a16="http://schemas.microsoft.com/office/drawing/2014/main" id="{387D63A8-9B22-4968-AE78-04BB2799F3AF}"/>
              </a:ext>
            </a:extLst>
          </p:cNvPr>
          <p:cNvSpPr txBox="1">
            <a:spLocks/>
          </p:cNvSpPr>
          <p:nvPr/>
        </p:nvSpPr>
        <p:spPr>
          <a:xfrm>
            <a:off x="609600" y="891539"/>
            <a:ext cx="80772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E4FF60-0F1B-8045-B967-05AFDAE6B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3714" y="1579288"/>
            <a:ext cx="4050853" cy="3886566"/>
          </a:xfrm>
          <a:prstGeom prst="rect">
            <a:avLst/>
          </a:prstGeom>
        </p:spPr>
      </p:pic>
      <p:sp>
        <p:nvSpPr>
          <p:cNvPr id="2" name="Title 1"/>
          <p:cNvSpPr>
            <a:spLocks noGrp="1"/>
          </p:cNvSpPr>
          <p:nvPr>
            <p:ph type="title"/>
          </p:nvPr>
        </p:nvSpPr>
        <p:spPr>
          <a:xfrm>
            <a:off x="571500" y="825309"/>
            <a:ext cx="8458200" cy="762000"/>
          </a:xfrm>
        </p:spPr>
        <p:txBody>
          <a:bodyPr>
            <a:normAutofit/>
          </a:bodyPr>
          <a:lstStyle/>
          <a:p>
            <a:r>
              <a:rPr lang="en-US" sz="3200" dirty="0"/>
              <a:t>The Process of Biblical Development</a:t>
            </a:r>
          </a:p>
        </p:txBody>
      </p:sp>
      <p:sp>
        <p:nvSpPr>
          <p:cNvPr id="3" name="Content Placeholder 2"/>
          <p:cNvSpPr>
            <a:spLocks noGrp="1"/>
          </p:cNvSpPr>
          <p:nvPr>
            <p:ph idx="1"/>
          </p:nvPr>
        </p:nvSpPr>
        <p:spPr>
          <a:xfrm>
            <a:off x="762000" y="1579288"/>
            <a:ext cx="4343400" cy="4373563"/>
          </a:xfrm>
        </p:spPr>
        <p:txBody>
          <a:bodyPr>
            <a:normAutofit/>
          </a:bodyPr>
          <a:lstStyle/>
          <a:p>
            <a:pPr lvl="0"/>
            <a:r>
              <a:rPr lang="en-US" dirty="0"/>
              <a:t>It took many years, and several stages, for the Bible to develop into the form in which we know it today.</a:t>
            </a:r>
          </a:p>
          <a:p>
            <a:pPr lvl="0"/>
            <a:r>
              <a:rPr lang="en-US" dirty="0"/>
              <a:t>The first stage was that </a:t>
            </a:r>
            <a:r>
              <a:rPr lang="en-US" b="1" dirty="0"/>
              <a:t>events happened</a:t>
            </a:r>
            <a:r>
              <a:rPr lang="en-US" dirty="0"/>
              <a:t>. If nothing had happened in the lives of our ancestors in faith, we would not have a Bible!  </a:t>
            </a:r>
          </a:p>
        </p:txBody>
      </p:sp>
    </p:spTree>
    <p:extLst>
      <p:ext uri="{BB962C8B-B14F-4D97-AF65-F5344CB8AC3E}">
        <p14:creationId xmlns:p14="http://schemas.microsoft.com/office/powerpoint/2010/main" val="1053813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25309"/>
            <a:ext cx="8458200" cy="762000"/>
          </a:xfrm>
        </p:spPr>
        <p:txBody>
          <a:bodyPr>
            <a:normAutofit/>
          </a:bodyPr>
          <a:lstStyle/>
          <a:p>
            <a:r>
              <a:rPr lang="en-US" sz="3200" dirty="0"/>
              <a:t>Oral Tradition </a:t>
            </a:r>
          </a:p>
        </p:txBody>
      </p:sp>
      <p:pic>
        <p:nvPicPr>
          <p:cNvPr id="6" name="Picture 5">
            <a:extLst>
              <a:ext uri="{FF2B5EF4-FFF2-40B4-BE49-F238E27FC236}">
                <a16:creationId xmlns:a16="http://schemas.microsoft.com/office/drawing/2014/main" id="{345ED872-409A-9D4B-A6CA-DB0E604A36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7574" y="1504800"/>
            <a:ext cx="4224528" cy="3773912"/>
          </a:xfrm>
          <a:prstGeom prst="rect">
            <a:avLst/>
          </a:prstGeom>
        </p:spPr>
      </p:pic>
      <p:sp>
        <p:nvSpPr>
          <p:cNvPr id="3" name="Content Placeholder 2"/>
          <p:cNvSpPr>
            <a:spLocks noGrp="1"/>
          </p:cNvSpPr>
          <p:nvPr>
            <p:ph idx="1"/>
          </p:nvPr>
        </p:nvSpPr>
        <p:spPr>
          <a:xfrm>
            <a:off x="990600" y="1504800"/>
            <a:ext cx="4267200" cy="4373563"/>
          </a:xfrm>
        </p:spPr>
        <p:txBody>
          <a:bodyPr>
            <a:normAutofit fontScale="92500"/>
          </a:bodyPr>
          <a:lstStyle/>
          <a:p>
            <a:pPr lvl="0"/>
            <a:r>
              <a:rPr lang="en-US" dirty="0"/>
              <a:t>After events happened, our ancestors in faith shared them by word of mouth.  </a:t>
            </a:r>
          </a:p>
          <a:p>
            <a:pPr lvl="0"/>
            <a:r>
              <a:rPr lang="en-US" dirty="0"/>
              <a:t>The handing on of the message of God’s saving plan through word of mouth is called </a:t>
            </a:r>
            <a:r>
              <a:rPr lang="en-US" b="1" dirty="0"/>
              <a:t>oral tradition</a:t>
            </a:r>
            <a:r>
              <a:rPr lang="en-US" dirty="0"/>
              <a:t>.</a:t>
            </a:r>
          </a:p>
          <a:p>
            <a:pPr lvl="0"/>
            <a:r>
              <a:rPr lang="en-US" dirty="0"/>
              <a:t>Oral tradition is more focused on the meaning and impact of particular experiences, not on exact dates, quotations, or precise time lines.</a:t>
            </a:r>
          </a:p>
        </p:txBody>
      </p:sp>
    </p:spTree>
    <p:extLst>
      <p:ext uri="{BB962C8B-B14F-4D97-AF65-F5344CB8AC3E}">
        <p14:creationId xmlns:p14="http://schemas.microsoft.com/office/powerpoint/2010/main" val="924789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25309"/>
            <a:ext cx="8458200" cy="762000"/>
          </a:xfrm>
        </p:spPr>
        <p:txBody>
          <a:bodyPr>
            <a:normAutofit/>
          </a:bodyPr>
          <a:lstStyle/>
          <a:p>
            <a:r>
              <a:rPr lang="en-US" sz="3200" dirty="0"/>
              <a:t>Written Tradition </a:t>
            </a:r>
          </a:p>
        </p:txBody>
      </p:sp>
      <p:pic>
        <p:nvPicPr>
          <p:cNvPr id="5" name="Picture 4">
            <a:extLst>
              <a:ext uri="{FF2B5EF4-FFF2-40B4-BE49-F238E27FC236}">
                <a16:creationId xmlns:a16="http://schemas.microsoft.com/office/drawing/2014/main" id="{6D859BAD-CAEA-FC47-AF73-E81B0E7EB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4336" y="1476637"/>
            <a:ext cx="4083710" cy="3802075"/>
          </a:xfrm>
          <a:prstGeom prst="rect">
            <a:avLst/>
          </a:prstGeom>
        </p:spPr>
      </p:pic>
      <p:sp>
        <p:nvSpPr>
          <p:cNvPr id="3" name="Content Placeholder 2"/>
          <p:cNvSpPr>
            <a:spLocks noGrp="1"/>
          </p:cNvSpPr>
          <p:nvPr>
            <p:ph idx="1"/>
          </p:nvPr>
        </p:nvSpPr>
        <p:spPr>
          <a:xfrm>
            <a:off x="914400" y="1579288"/>
            <a:ext cx="4267200" cy="4373563"/>
          </a:xfrm>
        </p:spPr>
        <p:txBody>
          <a:bodyPr>
            <a:normAutofit/>
          </a:bodyPr>
          <a:lstStyle/>
          <a:p>
            <a:pPr lvl="0"/>
            <a:r>
              <a:rPr lang="en-US" dirty="0"/>
              <a:t>Over time, oral tradition became </a:t>
            </a:r>
            <a:r>
              <a:rPr lang="en-US" b="1" dirty="0"/>
              <a:t>written tradition</a:t>
            </a:r>
            <a:r>
              <a:rPr lang="en-US" dirty="0"/>
              <a:t>.  </a:t>
            </a:r>
          </a:p>
          <a:p>
            <a:pPr lvl="0"/>
            <a:r>
              <a:rPr lang="en-US" dirty="0"/>
              <a:t>This shift was sometimes prompted by a crisis, like the </a:t>
            </a:r>
            <a:r>
              <a:rPr lang="en-US" b="1" dirty="0"/>
              <a:t>Babylonian Exile</a:t>
            </a:r>
            <a:r>
              <a:rPr lang="en-US" dirty="0"/>
              <a:t>.</a:t>
            </a:r>
          </a:p>
          <a:p>
            <a:pPr lvl="0"/>
            <a:r>
              <a:rPr lang="en-US" dirty="0"/>
              <a:t>Written tradition is the preservation of God’s saving words and deeds</a:t>
            </a:r>
            <a:br>
              <a:rPr lang="en-US" dirty="0"/>
            </a:br>
            <a:r>
              <a:rPr lang="en-US" dirty="0"/>
              <a:t>in writing.</a:t>
            </a:r>
          </a:p>
        </p:txBody>
      </p:sp>
    </p:spTree>
    <p:extLst>
      <p:ext uri="{BB962C8B-B14F-4D97-AF65-F5344CB8AC3E}">
        <p14:creationId xmlns:p14="http://schemas.microsoft.com/office/powerpoint/2010/main" val="3635147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25309"/>
            <a:ext cx="8458200" cy="762000"/>
          </a:xfrm>
        </p:spPr>
        <p:txBody>
          <a:bodyPr>
            <a:normAutofit/>
          </a:bodyPr>
          <a:lstStyle/>
          <a:p>
            <a:r>
              <a:rPr lang="en-US" sz="3200" dirty="0"/>
              <a:t>Canon Formation </a:t>
            </a:r>
          </a:p>
        </p:txBody>
      </p:sp>
      <p:pic>
        <p:nvPicPr>
          <p:cNvPr id="6" name="Picture 5">
            <a:extLst>
              <a:ext uri="{FF2B5EF4-FFF2-40B4-BE49-F238E27FC236}">
                <a16:creationId xmlns:a16="http://schemas.microsoft.com/office/drawing/2014/main" id="{CBCCB390-99E2-CC4F-BF34-4BE6C3FBD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329" y="1495750"/>
            <a:ext cx="4191671" cy="3745748"/>
          </a:xfrm>
          <a:prstGeom prst="rect">
            <a:avLst/>
          </a:prstGeom>
        </p:spPr>
      </p:pic>
      <p:sp>
        <p:nvSpPr>
          <p:cNvPr id="3" name="Content Placeholder 2"/>
          <p:cNvSpPr>
            <a:spLocks noGrp="1"/>
          </p:cNvSpPr>
          <p:nvPr>
            <p:ph idx="1"/>
          </p:nvPr>
        </p:nvSpPr>
        <p:spPr>
          <a:xfrm>
            <a:off x="914400" y="1579288"/>
            <a:ext cx="4267200" cy="4373563"/>
          </a:xfrm>
        </p:spPr>
        <p:txBody>
          <a:bodyPr>
            <a:normAutofit fontScale="85000" lnSpcReduction="10000"/>
          </a:bodyPr>
          <a:lstStyle/>
          <a:p>
            <a:pPr lvl="0"/>
            <a:r>
              <a:rPr lang="en-US" dirty="0"/>
              <a:t>Not every book written by the Israelites or the first Christians became one of the seventy-three books that comprise the </a:t>
            </a:r>
            <a:r>
              <a:rPr lang="en-US" b="1" dirty="0"/>
              <a:t>canon</a:t>
            </a:r>
            <a:r>
              <a:rPr lang="en-US" dirty="0"/>
              <a:t> of Sacred Scripture.</a:t>
            </a:r>
            <a:endParaRPr lang="en-US" sz="2000" dirty="0"/>
          </a:p>
          <a:p>
            <a:pPr lvl="0"/>
            <a:r>
              <a:rPr lang="en-US" dirty="0"/>
              <a:t>Under the inspiration of the Holy Spirit, Church leaders used four criteria to determine which books would be part of the canon:</a:t>
            </a:r>
            <a:endParaRPr lang="en-US" sz="2000" dirty="0"/>
          </a:p>
          <a:p>
            <a:pPr lvl="1"/>
            <a:r>
              <a:rPr lang="en-US" dirty="0"/>
              <a:t>Apostolic Origin</a:t>
            </a:r>
            <a:endParaRPr lang="en-US" sz="2000" dirty="0"/>
          </a:p>
          <a:p>
            <a:pPr lvl="1"/>
            <a:r>
              <a:rPr lang="en-US" dirty="0"/>
              <a:t>Universal Acceptance</a:t>
            </a:r>
            <a:endParaRPr lang="en-US" sz="2000" dirty="0"/>
          </a:p>
          <a:p>
            <a:pPr lvl="1"/>
            <a:r>
              <a:rPr lang="en-US" dirty="0"/>
              <a:t>Liturgical Use</a:t>
            </a:r>
            <a:endParaRPr lang="en-US" sz="2000" dirty="0"/>
          </a:p>
          <a:p>
            <a:pPr lvl="1"/>
            <a:r>
              <a:rPr lang="en-US" dirty="0"/>
              <a:t>Consistency</a:t>
            </a:r>
            <a:endParaRPr lang="en-US" sz="2000" dirty="0"/>
          </a:p>
        </p:txBody>
      </p:sp>
    </p:spTree>
    <p:extLst>
      <p:ext uri="{BB962C8B-B14F-4D97-AF65-F5344CB8AC3E}">
        <p14:creationId xmlns:p14="http://schemas.microsoft.com/office/powerpoint/2010/main" val="818388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25309"/>
            <a:ext cx="8458200" cy="762000"/>
          </a:xfrm>
        </p:spPr>
        <p:txBody>
          <a:bodyPr>
            <a:normAutofit/>
          </a:bodyPr>
          <a:lstStyle/>
          <a:p>
            <a:r>
              <a:rPr lang="en-US" sz="3200" dirty="0"/>
              <a:t>Why is this pyramid inverted?</a:t>
            </a:r>
          </a:p>
        </p:txBody>
      </p:sp>
      <p:pic>
        <p:nvPicPr>
          <p:cNvPr id="5" name="Picture 4">
            <a:extLst>
              <a:ext uri="{FF2B5EF4-FFF2-40B4-BE49-F238E27FC236}">
                <a16:creationId xmlns:a16="http://schemas.microsoft.com/office/drawing/2014/main" id="{AF53531A-469D-E54B-B2AF-8D1856F83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9472" y="1420310"/>
            <a:ext cx="4224528" cy="3858402"/>
          </a:xfrm>
          <a:prstGeom prst="rect">
            <a:avLst/>
          </a:prstGeom>
        </p:spPr>
      </p:pic>
      <p:sp>
        <p:nvSpPr>
          <p:cNvPr id="3" name="Content Placeholder 2"/>
          <p:cNvSpPr>
            <a:spLocks noGrp="1"/>
          </p:cNvSpPr>
          <p:nvPr>
            <p:ph idx="1"/>
          </p:nvPr>
        </p:nvSpPr>
        <p:spPr>
          <a:xfrm>
            <a:off x="914400" y="1579288"/>
            <a:ext cx="4267200" cy="4373563"/>
          </a:xfrm>
        </p:spPr>
        <p:txBody>
          <a:bodyPr>
            <a:normAutofit fontScale="92500" lnSpcReduction="10000"/>
          </a:bodyPr>
          <a:lstStyle/>
          <a:p>
            <a:pPr marL="0" indent="0">
              <a:buNone/>
            </a:pPr>
            <a:r>
              <a:rPr lang="en-US" dirty="0"/>
              <a:t>At each stage in the Bible’s development, the material narrowed or funneled:</a:t>
            </a:r>
          </a:p>
          <a:p>
            <a:pPr lvl="0"/>
            <a:r>
              <a:rPr lang="en-US" dirty="0"/>
              <a:t>Not every single event that happened was passed on through oral tradition.</a:t>
            </a:r>
          </a:p>
          <a:p>
            <a:pPr lvl="0"/>
            <a:r>
              <a:rPr lang="en-US" dirty="0"/>
              <a:t>Not every story that was shared through oral tradition became part of written tradition.</a:t>
            </a:r>
          </a:p>
          <a:p>
            <a:pPr lvl="0"/>
            <a:r>
              <a:rPr lang="en-US" dirty="0"/>
              <a:t>Not every piece of writing was selected to be part of the canon.</a:t>
            </a:r>
          </a:p>
        </p:txBody>
      </p:sp>
    </p:spTree>
    <p:extLst>
      <p:ext uri="{BB962C8B-B14F-4D97-AF65-F5344CB8AC3E}">
        <p14:creationId xmlns:p14="http://schemas.microsoft.com/office/powerpoint/2010/main" val="168301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825309"/>
            <a:ext cx="8458200" cy="762000"/>
          </a:xfrm>
        </p:spPr>
        <p:txBody>
          <a:bodyPr>
            <a:normAutofit/>
          </a:bodyPr>
          <a:lstStyle/>
          <a:p>
            <a:r>
              <a:rPr lang="en-US" sz="3200" dirty="0"/>
              <a:t>Bible Translations</a:t>
            </a:r>
          </a:p>
        </p:txBody>
      </p:sp>
      <p:sp>
        <p:nvSpPr>
          <p:cNvPr id="3" name="Content Placeholder 2"/>
          <p:cNvSpPr>
            <a:spLocks noGrp="1"/>
          </p:cNvSpPr>
          <p:nvPr>
            <p:ph idx="1"/>
          </p:nvPr>
        </p:nvSpPr>
        <p:spPr>
          <a:xfrm>
            <a:off x="914400" y="1583299"/>
            <a:ext cx="7543800" cy="2154512"/>
          </a:xfrm>
        </p:spPr>
        <p:txBody>
          <a:bodyPr/>
          <a:lstStyle/>
          <a:p>
            <a:pPr lvl="0"/>
            <a:r>
              <a:rPr lang="en-US" dirty="0"/>
              <a:t>The Bible was originally written in Hebrew, Aramaic, and Greek.</a:t>
            </a:r>
          </a:p>
          <a:p>
            <a:pPr lvl="0"/>
            <a:r>
              <a:rPr lang="en-US" dirty="0"/>
              <a:t>Unless you know one or more of these ancient languages, you are reading a translation when you are reading the Bible.</a:t>
            </a:r>
          </a:p>
        </p:txBody>
      </p:sp>
      <p:pic>
        <p:nvPicPr>
          <p:cNvPr id="5" name="Picture 4">
            <a:extLst>
              <a:ext uri="{FF2B5EF4-FFF2-40B4-BE49-F238E27FC236}">
                <a16:creationId xmlns:a16="http://schemas.microsoft.com/office/drawing/2014/main" id="{752BEA4A-2B98-5847-BEE9-F6CB26D62F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4191000"/>
            <a:ext cx="3158661" cy="1921519"/>
          </a:xfrm>
          <a:prstGeom prst="rect">
            <a:avLst/>
          </a:prstGeom>
        </p:spPr>
      </p:pic>
      <p:sp>
        <p:nvSpPr>
          <p:cNvPr id="7" name="Content Placeholder 2">
            <a:extLst>
              <a:ext uri="{FF2B5EF4-FFF2-40B4-BE49-F238E27FC236}">
                <a16:creationId xmlns:a16="http://schemas.microsoft.com/office/drawing/2014/main" id="{ECCB40CA-0932-9D46-AA7A-5283926927A3}"/>
              </a:ext>
            </a:extLst>
          </p:cNvPr>
          <p:cNvSpPr txBox="1">
            <a:spLocks/>
          </p:cNvSpPr>
          <p:nvPr/>
        </p:nvSpPr>
        <p:spPr>
          <a:xfrm>
            <a:off x="914400" y="3505200"/>
            <a:ext cx="7543800" cy="21545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Numerous English translations of the Bible are available.</a:t>
            </a:r>
          </a:p>
          <a:p>
            <a:pPr lvl="0"/>
            <a:r>
              <a:rPr lang="en-US" dirty="0"/>
              <a:t>The full canon of Sacred </a:t>
            </a:r>
            <a:br>
              <a:rPr lang="en-US" dirty="0"/>
            </a:br>
            <a:r>
              <a:rPr lang="en-US" dirty="0"/>
              <a:t>Scripture has been translated </a:t>
            </a:r>
            <a:br>
              <a:rPr lang="en-US" dirty="0"/>
            </a:br>
            <a:r>
              <a:rPr lang="en-US" dirty="0"/>
              <a:t>into hundreds of languages!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137" y="900311"/>
            <a:ext cx="8229600" cy="533400"/>
          </a:xfrm>
        </p:spPr>
        <p:txBody>
          <a:bodyPr>
            <a:noAutofit/>
          </a:bodyPr>
          <a:lstStyle/>
          <a:p>
            <a:r>
              <a:rPr lang="en-US" sz="3200" dirty="0"/>
              <a:t>The Old Testament: Fast Facts</a:t>
            </a:r>
          </a:p>
        </p:txBody>
      </p:sp>
      <p:pic>
        <p:nvPicPr>
          <p:cNvPr id="6" name="Picture 5">
            <a:extLst>
              <a:ext uri="{FF2B5EF4-FFF2-40B4-BE49-F238E27FC236}">
                <a16:creationId xmlns:a16="http://schemas.microsoft.com/office/drawing/2014/main" id="{BA53DB9C-5785-7B4B-91EA-A7B97536F4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600200"/>
            <a:ext cx="7273476" cy="4419600"/>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LIC Presentation template</Template>
  <TotalTime>707</TotalTime>
  <Words>747</Words>
  <Application>Microsoft Office PowerPoint</Application>
  <PresentationFormat>On-screen Show (4:3)</PresentationFormat>
  <Paragraphs>62</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LIC Presentation template</vt:lpstr>
      <vt:lpstr>Overview of the Bible</vt:lpstr>
      <vt:lpstr>Why is the Bible so complicated? </vt:lpstr>
      <vt:lpstr>The Process of Biblical Development</vt:lpstr>
      <vt:lpstr>Oral Tradition </vt:lpstr>
      <vt:lpstr>Written Tradition </vt:lpstr>
      <vt:lpstr>Canon Formation </vt:lpstr>
      <vt:lpstr>Why is this pyramid inverted?</vt:lpstr>
      <vt:lpstr>Bible Translations</vt:lpstr>
      <vt:lpstr>The Old Testament: Fast Facts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bmartinka</dc:creator>
  <cp:lastModifiedBy>Brooke Saron</cp:lastModifiedBy>
  <cp:revision>67</cp:revision>
  <dcterms:created xsi:type="dcterms:W3CDTF">2011-01-10T17:35:40Z</dcterms:created>
  <dcterms:modified xsi:type="dcterms:W3CDTF">2019-02-15T15:54:55Z</dcterms:modified>
</cp:coreProperties>
</file>